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Economica"/>
      <p:regular r:id="rId35"/>
      <p:bold r:id="rId36"/>
      <p:italic r:id="rId37"/>
      <p:boldItalic r:id="rId38"/>
    </p:embeddedFont>
    <p:embeddedFont>
      <p:font typeface="Fira Sans Extra Condensed Medium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gD6f8kmd5BcKwgamYq1UHegWMx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.fntdata"/><Relationship Id="rId20" Type="http://schemas.openxmlformats.org/officeDocument/2006/relationships/slide" Target="slides/slide15.xml"/><Relationship Id="rId42" Type="http://schemas.openxmlformats.org/officeDocument/2006/relationships/font" Target="fonts/FiraSansExtraCondensedMedium-boldItalic.fntdata"/><Relationship Id="rId41" Type="http://schemas.openxmlformats.org/officeDocument/2006/relationships/font" Target="fonts/FiraSansExtraCondensedMedium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conomica-italic.fntdata"/><Relationship Id="rId14" Type="http://schemas.openxmlformats.org/officeDocument/2006/relationships/slide" Target="slides/slide9.xml"/><Relationship Id="rId36" Type="http://schemas.openxmlformats.org/officeDocument/2006/relationships/font" Target="fonts/Economica-bold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Medium-regular.fntdata"/><Relationship Id="rId16" Type="http://schemas.openxmlformats.org/officeDocument/2006/relationships/slide" Target="slides/slide11.xml"/><Relationship Id="rId38" Type="http://schemas.openxmlformats.org/officeDocument/2006/relationships/font" Target="fonts/Economic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f4c003aa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1f4c003aa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f062d117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1f062d117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f46e13d3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1f46e13d3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f46e13d3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1f46e13d3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f46e13d3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1f46e13d3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f4c003aa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1f4c003aa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f46e13d3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1f46e13d3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f062d11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1f062d11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f062d11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1f062d11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edbdddc1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1edbdddc1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f062d11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1f062d11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f062d117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1f062d117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f062d117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1f062d117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0563dd34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20563dd3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f062d117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1f062d117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f46e13d3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1f46e13d3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f46e13d3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1f46e13d3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f062d11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f062d11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04a1f50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04a1f50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f4c003aa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1f4c003aa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ee7ee7bb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1ee7ee7bb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f46e13d3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11f46e13d3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f4c003aa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1f4c003aa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46e13d3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1f46e13d3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f46e13d3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1f46e13d3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18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18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7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27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19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1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21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2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2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2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en.wikipedia.org/wiki/Kalman_filter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2898600" y="2742475"/>
            <a:ext cx="3375000" cy="1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PT"/>
              <a:t>EDAA — G06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pt-PT"/>
              <a:t>João Martins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PT"/>
              <a:t>Henrique Ribeiro — </a:t>
            </a:r>
            <a:r>
              <a:rPr lang="pt-PT"/>
              <a:t>João Costa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PT"/>
              <a:t>Tiago Duarte</a:t>
            </a:r>
            <a:endParaRPr/>
          </a:p>
        </p:txBody>
      </p:sp>
      <p:sp>
        <p:nvSpPr>
          <p:cNvPr id="63" name="Google Shape;63;p1"/>
          <p:cNvSpPr txBox="1"/>
          <p:nvPr>
            <p:ph type="ctrTitle"/>
          </p:nvPr>
        </p:nvSpPr>
        <p:spPr>
          <a:xfrm>
            <a:off x="3050930" y="932978"/>
            <a:ext cx="3137100" cy="15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b="1" lang="pt-PT"/>
              <a:t>SLAM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b="1" lang="pt-PT"/>
              <a:t>Algorithms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f4c003aa0_0_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Map updates</a:t>
            </a:r>
            <a:endParaRPr/>
          </a:p>
        </p:txBody>
      </p:sp>
      <p:sp>
        <p:nvSpPr>
          <p:cNvPr id="144" name="Google Shape;144;g11f4c003aa0_0_18"/>
          <p:cNvSpPr txBox="1"/>
          <p:nvPr>
            <p:ph idx="1" type="body"/>
          </p:nvPr>
        </p:nvSpPr>
        <p:spPr>
          <a:xfrm>
            <a:off x="311700" y="1107025"/>
            <a:ext cx="6550800" cy="3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PT" sz="1700"/>
              <a:t>Find the first obstacle that a ray intersects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PT" sz="1700"/>
              <a:t>Update values that we know that aren’t occupied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PT" sz="1700"/>
              <a:t>How do we update the probabilities?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pt-PT" sz="1700"/>
              <a:t>How do we find cells that the beam intersects?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pt-PT" sz="1700"/>
              <a:t>How do we detect that we’ve hit an obstacle?</a:t>
            </a:r>
            <a:endParaRPr b="1" sz="1700"/>
          </a:p>
        </p:txBody>
      </p:sp>
      <p:pic>
        <p:nvPicPr>
          <p:cNvPr id="145" name="Google Shape;145;g11f4c003aa0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575" y="2718225"/>
            <a:ext cx="1784800" cy="17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1f4c003aa0_0_18"/>
          <p:cNvSpPr txBox="1"/>
          <p:nvPr/>
        </p:nvSpPr>
        <p:spPr>
          <a:xfrm>
            <a:off x="1687675" y="4480150"/>
            <a:ext cx="247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5.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Sonar data in polar and Cartesian coordinates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g11f4c003aa0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825" y="1872225"/>
            <a:ext cx="2014650" cy="26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1f4c003aa0_0_18"/>
          <p:cNvSpPr txBox="1"/>
          <p:nvPr/>
        </p:nvSpPr>
        <p:spPr>
          <a:xfrm>
            <a:off x="6254250" y="4427434"/>
            <a:ext cx="196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6.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Beam cast representation [1]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" name="Google Shape;149;g11f4c003aa0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0875" y="3080137"/>
            <a:ext cx="1969700" cy="10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f062d1177_0_6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Raycasting Algorithms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f46e13d30_0_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Raycasting</a:t>
            </a:r>
            <a:endParaRPr/>
          </a:p>
        </p:txBody>
      </p:sp>
      <p:sp>
        <p:nvSpPr>
          <p:cNvPr id="160" name="Google Shape;160;g11f46e13d30_0_49"/>
          <p:cNvSpPr txBox="1"/>
          <p:nvPr>
            <p:ph idx="1" type="body"/>
          </p:nvPr>
        </p:nvSpPr>
        <p:spPr>
          <a:xfrm>
            <a:off x="311700" y="996625"/>
            <a:ext cx="69540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Given two points that form a line: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Find which cells map to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Update cell probabilities</a:t>
            </a:r>
            <a:endParaRPr/>
          </a:p>
        </p:txBody>
      </p:sp>
      <p:pic>
        <p:nvPicPr>
          <p:cNvPr id="161" name="Google Shape;161;g11f46e13d30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72" y="2393599"/>
            <a:ext cx="2245800" cy="22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1f46e13d30_0_49"/>
          <p:cNvSpPr/>
          <p:nvPr/>
        </p:nvSpPr>
        <p:spPr>
          <a:xfrm>
            <a:off x="2784913" y="3404438"/>
            <a:ext cx="5385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1f46e13d30_0_49"/>
          <p:cNvSpPr/>
          <p:nvPr/>
        </p:nvSpPr>
        <p:spPr>
          <a:xfrm>
            <a:off x="5735900" y="3404425"/>
            <a:ext cx="5385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11f46e13d30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775" y="2393601"/>
            <a:ext cx="2245775" cy="22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1f46e13d30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750" y="2382224"/>
            <a:ext cx="2268075" cy="232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1f46e13d30_0_49"/>
          <p:cNvSpPr txBox="1"/>
          <p:nvPr/>
        </p:nvSpPr>
        <p:spPr>
          <a:xfrm>
            <a:off x="2711350" y="4691425"/>
            <a:ext cx="363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14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Raycasting visualized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46e13d30_0_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Raycasting</a:t>
            </a:r>
            <a:endParaRPr/>
          </a:p>
        </p:txBody>
      </p:sp>
      <p:sp>
        <p:nvSpPr>
          <p:cNvPr id="172" name="Google Shape;172;g11f46e13d30_0_68"/>
          <p:cNvSpPr txBox="1"/>
          <p:nvPr>
            <p:ph idx="1" type="body"/>
          </p:nvPr>
        </p:nvSpPr>
        <p:spPr>
          <a:xfrm>
            <a:off x="311700" y="989100"/>
            <a:ext cx="6954000" cy="3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PT" sz="1700"/>
              <a:t>Detect an intersection with an object → Edge detection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PT" sz="1700"/>
              <a:t>Update cell probability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PT" sz="1300"/>
              <a:t>Cell is before object → free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PT" sz="1300"/>
              <a:t>Cell holds object → occupied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PT" sz="1300"/>
              <a:t>Cell is after object → </a:t>
            </a:r>
            <a:r>
              <a:rPr lang="pt-PT" sz="1300"/>
              <a:t>unknown</a:t>
            </a:r>
            <a:endParaRPr sz="1300"/>
          </a:p>
        </p:txBody>
      </p:sp>
      <p:pic>
        <p:nvPicPr>
          <p:cNvPr id="173" name="Google Shape;173;g11f46e13d30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75" y="2393591"/>
            <a:ext cx="2245800" cy="229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1f46e13d30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763" y="2393601"/>
            <a:ext cx="2245800" cy="22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1f46e13d30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750" y="2382213"/>
            <a:ext cx="2268075" cy="2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1f46e13d30_0_68"/>
          <p:cNvSpPr/>
          <p:nvPr/>
        </p:nvSpPr>
        <p:spPr>
          <a:xfrm>
            <a:off x="2784913" y="3404438"/>
            <a:ext cx="5385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1f46e13d30_0_68"/>
          <p:cNvSpPr/>
          <p:nvPr/>
        </p:nvSpPr>
        <p:spPr>
          <a:xfrm>
            <a:off x="5735900" y="3404425"/>
            <a:ext cx="5385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1f46e13d30_0_68"/>
          <p:cNvSpPr txBox="1"/>
          <p:nvPr/>
        </p:nvSpPr>
        <p:spPr>
          <a:xfrm>
            <a:off x="2391113" y="4703875"/>
            <a:ext cx="42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15. </a:t>
            </a:r>
            <a:r>
              <a:rPr lang="pt-PT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raycasts to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identify cells behind/in front of obstacle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f46e13d30_0_8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Bresenham’s Line Algorithm</a:t>
            </a:r>
            <a:endParaRPr/>
          </a:p>
        </p:txBody>
      </p:sp>
      <p:sp>
        <p:nvSpPr>
          <p:cNvPr id="184" name="Google Shape;184;g11f46e13d30_0_86"/>
          <p:cNvSpPr txBox="1"/>
          <p:nvPr>
            <p:ph idx="1" type="body"/>
          </p:nvPr>
        </p:nvSpPr>
        <p:spPr>
          <a:xfrm>
            <a:off x="311700" y="1147225"/>
            <a:ext cx="6954000" cy="3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Select closest cell to the line based on 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Error is calculated with dx and dy values</a:t>
            </a:r>
            <a:endParaRPr/>
          </a:p>
        </p:txBody>
      </p:sp>
      <p:pic>
        <p:nvPicPr>
          <p:cNvPr id="185" name="Google Shape;185;g11f46e13d30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475" y="2006500"/>
            <a:ext cx="2521300" cy="25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1f46e13d30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453" y="344872"/>
            <a:ext cx="1995350" cy="12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1f46e13d30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625" y="2059938"/>
            <a:ext cx="2814750" cy="24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1f46e13d30_0_86"/>
          <p:cNvSpPr txBox="1"/>
          <p:nvPr/>
        </p:nvSpPr>
        <p:spPr>
          <a:xfrm>
            <a:off x="977700" y="4533950"/>
            <a:ext cx="28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16. </a:t>
            </a:r>
            <a:r>
              <a:rPr lang="pt-PT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Bresenham Algorithm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g11f46e13d30_0_86"/>
          <p:cNvSpPr txBox="1"/>
          <p:nvPr/>
        </p:nvSpPr>
        <p:spPr>
          <a:xfrm>
            <a:off x="5350475" y="1508375"/>
            <a:ext cx="27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17. </a:t>
            </a:r>
            <a:r>
              <a:rPr lang="pt-PT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Cell distances from decision point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g11f46e13d30_0_86"/>
          <p:cNvSpPr txBox="1"/>
          <p:nvPr/>
        </p:nvSpPr>
        <p:spPr>
          <a:xfrm>
            <a:off x="5239075" y="4533950"/>
            <a:ext cx="27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18. </a:t>
            </a:r>
            <a:r>
              <a:rPr lang="pt-PT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Bresenham’s line Algorithm - Decision visualized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f4c003aa0_0_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Map updates</a:t>
            </a:r>
            <a:endParaRPr/>
          </a:p>
        </p:txBody>
      </p:sp>
      <p:sp>
        <p:nvSpPr>
          <p:cNvPr id="196" name="Google Shape;196;g11f4c003aa0_0_28"/>
          <p:cNvSpPr txBox="1"/>
          <p:nvPr>
            <p:ph idx="1" type="body"/>
          </p:nvPr>
        </p:nvSpPr>
        <p:spPr>
          <a:xfrm>
            <a:off x="311700" y="1107025"/>
            <a:ext cx="6550800" cy="3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PT" sz="1700"/>
              <a:t>Find the first obstacle that a ray intersects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PT" sz="1700"/>
              <a:t>Update values that we know that aren’t occupied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PT" sz="1700"/>
              <a:t>How do we update the probabilities?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PT" sz="1700"/>
              <a:t>How do we find cells that the beam intersects?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pt-PT" sz="1700"/>
              <a:t>How do we detect that we’ve hit an obstacle?</a:t>
            </a:r>
            <a:endParaRPr b="1" sz="1700"/>
          </a:p>
        </p:txBody>
      </p:sp>
      <p:pic>
        <p:nvPicPr>
          <p:cNvPr id="197" name="Google Shape;197;g11f4c003aa0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575" y="2718225"/>
            <a:ext cx="1784800" cy="17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1f4c003aa0_0_28"/>
          <p:cNvSpPr txBox="1"/>
          <p:nvPr/>
        </p:nvSpPr>
        <p:spPr>
          <a:xfrm>
            <a:off x="1687675" y="4480150"/>
            <a:ext cx="247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5.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Sonar data in polar and Cartesian coordinates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9" name="Google Shape;199;g11f4c003aa0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825" y="1872225"/>
            <a:ext cx="2014650" cy="26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1f4c003aa0_0_28"/>
          <p:cNvSpPr txBox="1"/>
          <p:nvPr/>
        </p:nvSpPr>
        <p:spPr>
          <a:xfrm>
            <a:off x="6254250" y="4427434"/>
            <a:ext cx="196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6.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Beam cast representation [1]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" name="Google Shape;201;g11f4c003aa0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0875" y="3080137"/>
            <a:ext cx="1969700" cy="10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f46e13d30_0_16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Edge Detection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f062d1177_0_1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Canny Filter</a:t>
            </a:r>
            <a:r>
              <a:rPr lang="pt-PT" sz="3700"/>
              <a:t> [</a:t>
            </a:r>
            <a:r>
              <a:rPr lang="pt-PT" sz="3700"/>
              <a:t>3]</a:t>
            </a:r>
            <a:endParaRPr sz="3700"/>
          </a:p>
        </p:txBody>
      </p:sp>
      <p:sp>
        <p:nvSpPr>
          <p:cNvPr id="212" name="Google Shape;212;g11f062d1177_0_12"/>
          <p:cNvSpPr txBox="1"/>
          <p:nvPr>
            <p:ph idx="1" type="body"/>
          </p:nvPr>
        </p:nvSpPr>
        <p:spPr>
          <a:xfrm>
            <a:off x="285918" y="1147879"/>
            <a:ext cx="65508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Uses two thresholds and edge tracking by hysteresis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Necessary to </a:t>
            </a:r>
            <a:r>
              <a:rPr lang="pt-PT"/>
              <a:t>find the best</a:t>
            </a:r>
            <a:r>
              <a:rPr lang="pt-PT"/>
              <a:t> combination of thresholds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Increased blur provides best results</a:t>
            </a:r>
            <a:endParaRPr/>
          </a:p>
        </p:txBody>
      </p:sp>
      <p:sp>
        <p:nvSpPr>
          <p:cNvPr id="213" name="Google Shape;213;g11f062d1177_0_12"/>
          <p:cNvSpPr txBox="1"/>
          <p:nvPr/>
        </p:nvSpPr>
        <p:spPr>
          <a:xfrm>
            <a:off x="6704375" y="4114125"/>
            <a:ext cx="187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22.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Blurred scan with canny filter.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g11f062d117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75" y="2260825"/>
            <a:ext cx="1793449" cy="1793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1f062d1177_0_12"/>
          <p:cNvSpPr txBox="1"/>
          <p:nvPr/>
        </p:nvSpPr>
        <p:spPr>
          <a:xfrm>
            <a:off x="591100" y="4191084"/>
            <a:ext cx="19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19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Original scan.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" name="Google Shape;216;g11f062d1177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725" y="2260825"/>
            <a:ext cx="1793450" cy="17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1f062d1177_0_12"/>
          <p:cNvSpPr txBox="1"/>
          <p:nvPr/>
        </p:nvSpPr>
        <p:spPr>
          <a:xfrm>
            <a:off x="2384550" y="4191084"/>
            <a:ext cx="196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20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Original scan with canny filter.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" name="Google Shape;218;g11f062d1177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0925" y="2260825"/>
            <a:ext cx="1793450" cy="17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1f062d1177_0_12"/>
          <p:cNvSpPr txBox="1"/>
          <p:nvPr/>
        </p:nvSpPr>
        <p:spPr>
          <a:xfrm>
            <a:off x="4822750" y="4114134"/>
            <a:ext cx="19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21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Blurred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 scan.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" name="Google Shape;220;g11f062d1177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4375" y="2260825"/>
            <a:ext cx="1793450" cy="17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f062d1177_0_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Simple</a:t>
            </a:r>
            <a:r>
              <a:rPr lang="pt-PT"/>
              <a:t> threshold approach</a:t>
            </a:r>
            <a:r>
              <a:rPr lang="pt-PT" sz="3700"/>
              <a:t> [2]</a:t>
            </a:r>
            <a:endParaRPr sz="3700"/>
          </a:p>
        </p:txBody>
      </p:sp>
      <p:pic>
        <p:nvPicPr>
          <p:cNvPr id="226" name="Google Shape;226;g11f062d1177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625" y="1147225"/>
            <a:ext cx="3272351" cy="327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1f062d1177_0_26"/>
          <p:cNvSpPr txBox="1"/>
          <p:nvPr/>
        </p:nvSpPr>
        <p:spPr>
          <a:xfrm>
            <a:off x="5876050" y="4375025"/>
            <a:ext cx="222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24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Scan with identified edges using simple threshold approach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g11f062d1177_0_26"/>
          <p:cNvSpPr txBox="1"/>
          <p:nvPr>
            <p:ph idx="1" type="body"/>
          </p:nvPr>
        </p:nvSpPr>
        <p:spPr>
          <a:xfrm>
            <a:off x="285923" y="1147875"/>
            <a:ext cx="49107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Calculate variation of intensities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Define a threshold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Variations above that threshold </a:t>
            </a:r>
            <a:r>
              <a:rPr lang="pt-PT"/>
              <a:t>approach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Increased blur provides best results</a:t>
            </a:r>
            <a:endParaRPr/>
          </a:p>
        </p:txBody>
      </p:sp>
      <p:pic>
        <p:nvPicPr>
          <p:cNvPr id="229" name="Google Shape;229;g11f062d1177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7825" y="2430565"/>
            <a:ext cx="1969700" cy="194445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1f062d1177_0_26"/>
          <p:cNvSpPr txBox="1"/>
          <p:nvPr/>
        </p:nvSpPr>
        <p:spPr>
          <a:xfrm>
            <a:off x="1398925" y="4375025"/>
            <a:ext cx="222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23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Original Image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edbdddc18_0_23"/>
          <p:cNvSpPr txBox="1"/>
          <p:nvPr>
            <p:ph type="title"/>
          </p:nvPr>
        </p:nvSpPr>
        <p:spPr>
          <a:xfrm>
            <a:off x="680175" y="337975"/>
            <a:ext cx="295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Canny Filter</a:t>
            </a:r>
            <a:endParaRPr/>
          </a:p>
        </p:txBody>
      </p:sp>
      <p:sp>
        <p:nvSpPr>
          <p:cNvPr id="236" name="Google Shape;236;g11edbdddc18_0_23"/>
          <p:cNvSpPr/>
          <p:nvPr/>
        </p:nvSpPr>
        <p:spPr>
          <a:xfrm flipH="1">
            <a:off x="5025595" y="1402325"/>
            <a:ext cx="2564893" cy="733519"/>
          </a:xfrm>
          <a:custGeom>
            <a:rect b="b" l="l" r="r" t="t"/>
            <a:pathLst>
              <a:path extrusionOk="0" h="26671" w="103371">
                <a:moveTo>
                  <a:pt x="1" y="1"/>
                </a:moveTo>
                <a:lnTo>
                  <a:pt x="1" y="26671"/>
                </a:lnTo>
                <a:lnTo>
                  <a:pt x="91298" y="26671"/>
                </a:lnTo>
                <a:cubicBezTo>
                  <a:pt x="97965" y="26671"/>
                  <a:pt x="103371" y="21265"/>
                  <a:pt x="103371" y="14598"/>
                </a:cubicBezTo>
                <a:lnTo>
                  <a:pt x="103371" y="12074"/>
                </a:lnTo>
                <a:cubicBezTo>
                  <a:pt x="103371" y="5406"/>
                  <a:pt x="97965" y="1"/>
                  <a:pt x="912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Open Sans"/>
                <a:ea typeface="Open Sans"/>
                <a:cs typeface="Open Sans"/>
                <a:sym typeface="Open Sans"/>
              </a:rPr>
              <a:t>Easier to implement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g11edbdddc18_0_23"/>
          <p:cNvSpPr/>
          <p:nvPr/>
        </p:nvSpPr>
        <p:spPr>
          <a:xfrm flipH="1">
            <a:off x="7590469" y="1537703"/>
            <a:ext cx="535405" cy="462777"/>
          </a:xfrm>
          <a:custGeom>
            <a:rect b="b" l="l" r="r" t="t"/>
            <a:pathLst>
              <a:path extrusionOk="0" h="18408" w="30219">
                <a:moveTo>
                  <a:pt x="9204" y="0"/>
                </a:moveTo>
                <a:cubicBezTo>
                  <a:pt x="6668" y="0"/>
                  <a:pt x="4358" y="1024"/>
                  <a:pt x="2703" y="2703"/>
                </a:cubicBezTo>
                <a:cubicBezTo>
                  <a:pt x="1036" y="4358"/>
                  <a:pt x="0" y="6668"/>
                  <a:pt x="0" y="9204"/>
                </a:cubicBezTo>
                <a:cubicBezTo>
                  <a:pt x="0" y="14288"/>
                  <a:pt x="4120" y="18407"/>
                  <a:pt x="9204" y="18407"/>
                </a:cubicBezTo>
                <a:lnTo>
                  <a:pt x="30218" y="18407"/>
                </a:lnTo>
                <a:lnTo>
                  <a:pt x="30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500"/>
          </a:p>
        </p:txBody>
      </p:sp>
      <p:sp>
        <p:nvSpPr>
          <p:cNvPr id="238" name="Google Shape;238;g11edbdddc18_0_23"/>
          <p:cNvSpPr txBox="1"/>
          <p:nvPr/>
        </p:nvSpPr>
        <p:spPr>
          <a:xfrm>
            <a:off x="717263" y="1192785"/>
            <a:ext cx="28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g11edbdddc18_0_23"/>
          <p:cNvSpPr txBox="1"/>
          <p:nvPr>
            <p:ph type="title"/>
          </p:nvPr>
        </p:nvSpPr>
        <p:spPr>
          <a:xfrm>
            <a:off x="5025600" y="293875"/>
            <a:ext cx="3540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Simple Threshold</a:t>
            </a:r>
            <a:endParaRPr/>
          </a:p>
        </p:txBody>
      </p:sp>
      <p:sp>
        <p:nvSpPr>
          <p:cNvPr id="240" name="Google Shape;240;g11edbdddc18_0_23"/>
          <p:cNvSpPr/>
          <p:nvPr/>
        </p:nvSpPr>
        <p:spPr>
          <a:xfrm flipH="1">
            <a:off x="5025595" y="3873875"/>
            <a:ext cx="2564893" cy="733519"/>
          </a:xfrm>
          <a:custGeom>
            <a:rect b="b" l="l" r="r" t="t"/>
            <a:pathLst>
              <a:path extrusionOk="0" h="26671" w="103371">
                <a:moveTo>
                  <a:pt x="1" y="1"/>
                </a:moveTo>
                <a:lnTo>
                  <a:pt x="1" y="26671"/>
                </a:lnTo>
                <a:lnTo>
                  <a:pt x="91298" y="26671"/>
                </a:lnTo>
                <a:cubicBezTo>
                  <a:pt x="97965" y="26671"/>
                  <a:pt x="103371" y="21265"/>
                  <a:pt x="103371" y="14598"/>
                </a:cubicBezTo>
                <a:lnTo>
                  <a:pt x="103371" y="12074"/>
                </a:lnTo>
                <a:cubicBezTo>
                  <a:pt x="103371" y="5406"/>
                  <a:pt x="97965" y="1"/>
                  <a:pt x="912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Open Sans"/>
                <a:ea typeface="Open Sans"/>
                <a:cs typeface="Open Sans"/>
                <a:sym typeface="Open Sans"/>
              </a:rPr>
              <a:t>Less flexible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g11edbdddc18_0_23"/>
          <p:cNvSpPr/>
          <p:nvPr/>
        </p:nvSpPr>
        <p:spPr>
          <a:xfrm flipH="1">
            <a:off x="7590469" y="4009253"/>
            <a:ext cx="535405" cy="462777"/>
          </a:xfrm>
          <a:custGeom>
            <a:rect b="b" l="l" r="r" t="t"/>
            <a:pathLst>
              <a:path extrusionOk="0" h="18408" w="30219">
                <a:moveTo>
                  <a:pt x="9204" y="0"/>
                </a:moveTo>
                <a:cubicBezTo>
                  <a:pt x="6668" y="0"/>
                  <a:pt x="4358" y="1024"/>
                  <a:pt x="2703" y="2703"/>
                </a:cubicBezTo>
                <a:cubicBezTo>
                  <a:pt x="1036" y="4358"/>
                  <a:pt x="0" y="6668"/>
                  <a:pt x="0" y="9204"/>
                </a:cubicBezTo>
                <a:cubicBezTo>
                  <a:pt x="0" y="14288"/>
                  <a:pt x="4120" y="18407"/>
                  <a:pt x="9204" y="18407"/>
                </a:cubicBezTo>
                <a:lnTo>
                  <a:pt x="30218" y="18407"/>
                </a:lnTo>
                <a:lnTo>
                  <a:pt x="30218" y="0"/>
                </a:ln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500"/>
          </a:p>
        </p:txBody>
      </p:sp>
      <p:sp>
        <p:nvSpPr>
          <p:cNvPr id="242" name="Google Shape;242;g11edbdddc18_0_23"/>
          <p:cNvSpPr/>
          <p:nvPr/>
        </p:nvSpPr>
        <p:spPr>
          <a:xfrm flipH="1">
            <a:off x="680207" y="1402335"/>
            <a:ext cx="2564893" cy="733519"/>
          </a:xfrm>
          <a:custGeom>
            <a:rect b="b" l="l" r="r" t="t"/>
            <a:pathLst>
              <a:path extrusionOk="0" h="26671" w="103371">
                <a:moveTo>
                  <a:pt x="1" y="1"/>
                </a:moveTo>
                <a:lnTo>
                  <a:pt x="1" y="26671"/>
                </a:lnTo>
                <a:lnTo>
                  <a:pt x="91298" y="26671"/>
                </a:lnTo>
                <a:cubicBezTo>
                  <a:pt x="97965" y="26671"/>
                  <a:pt x="103371" y="21265"/>
                  <a:pt x="103371" y="14598"/>
                </a:cubicBezTo>
                <a:lnTo>
                  <a:pt x="103371" y="12074"/>
                </a:lnTo>
                <a:cubicBezTo>
                  <a:pt x="103371" y="5406"/>
                  <a:pt x="97965" y="1"/>
                  <a:pt x="912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Open Sans"/>
                <a:ea typeface="Open Sans"/>
                <a:cs typeface="Open Sans"/>
                <a:sym typeface="Open Sans"/>
              </a:rPr>
              <a:t>Produces better results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g11edbdddc18_0_23"/>
          <p:cNvSpPr/>
          <p:nvPr/>
        </p:nvSpPr>
        <p:spPr>
          <a:xfrm flipH="1">
            <a:off x="3245082" y="1537712"/>
            <a:ext cx="535405" cy="462777"/>
          </a:xfrm>
          <a:custGeom>
            <a:rect b="b" l="l" r="r" t="t"/>
            <a:pathLst>
              <a:path extrusionOk="0" h="18408" w="30219">
                <a:moveTo>
                  <a:pt x="9204" y="0"/>
                </a:moveTo>
                <a:cubicBezTo>
                  <a:pt x="6668" y="0"/>
                  <a:pt x="4358" y="1024"/>
                  <a:pt x="2703" y="2703"/>
                </a:cubicBezTo>
                <a:cubicBezTo>
                  <a:pt x="1036" y="4358"/>
                  <a:pt x="0" y="6668"/>
                  <a:pt x="0" y="9204"/>
                </a:cubicBezTo>
                <a:cubicBezTo>
                  <a:pt x="0" y="14288"/>
                  <a:pt x="4120" y="18407"/>
                  <a:pt x="9204" y="18407"/>
                </a:cubicBezTo>
                <a:lnTo>
                  <a:pt x="30218" y="18407"/>
                </a:lnTo>
                <a:lnTo>
                  <a:pt x="30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500"/>
          </a:p>
        </p:txBody>
      </p:sp>
      <p:sp>
        <p:nvSpPr>
          <p:cNvPr id="244" name="Google Shape;244;g11edbdddc18_0_23"/>
          <p:cNvSpPr txBox="1"/>
          <p:nvPr/>
        </p:nvSpPr>
        <p:spPr>
          <a:xfrm>
            <a:off x="717225" y="2496239"/>
            <a:ext cx="28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g11edbdddc18_0_23"/>
          <p:cNvSpPr/>
          <p:nvPr/>
        </p:nvSpPr>
        <p:spPr>
          <a:xfrm flipH="1">
            <a:off x="680170" y="2705789"/>
            <a:ext cx="2564893" cy="733519"/>
          </a:xfrm>
          <a:custGeom>
            <a:rect b="b" l="l" r="r" t="t"/>
            <a:pathLst>
              <a:path extrusionOk="0" h="26671" w="103371">
                <a:moveTo>
                  <a:pt x="1" y="1"/>
                </a:moveTo>
                <a:lnTo>
                  <a:pt x="1" y="26671"/>
                </a:lnTo>
                <a:lnTo>
                  <a:pt x="91298" y="26671"/>
                </a:lnTo>
                <a:cubicBezTo>
                  <a:pt x="97965" y="26671"/>
                  <a:pt x="103371" y="21265"/>
                  <a:pt x="103371" y="14598"/>
                </a:cubicBezTo>
                <a:lnTo>
                  <a:pt x="103371" y="12074"/>
                </a:lnTo>
                <a:cubicBezTo>
                  <a:pt x="103371" y="5406"/>
                  <a:pt x="97965" y="1"/>
                  <a:pt x="912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Open Sans"/>
                <a:ea typeface="Open Sans"/>
                <a:cs typeface="Open Sans"/>
                <a:sym typeface="Open Sans"/>
              </a:rPr>
              <a:t>Harder to tune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g11edbdddc18_0_23"/>
          <p:cNvSpPr/>
          <p:nvPr/>
        </p:nvSpPr>
        <p:spPr>
          <a:xfrm flipH="1">
            <a:off x="3245044" y="2841166"/>
            <a:ext cx="535405" cy="462777"/>
          </a:xfrm>
          <a:custGeom>
            <a:rect b="b" l="l" r="r" t="t"/>
            <a:pathLst>
              <a:path extrusionOk="0" h="18408" w="30219">
                <a:moveTo>
                  <a:pt x="9204" y="0"/>
                </a:moveTo>
                <a:cubicBezTo>
                  <a:pt x="6668" y="0"/>
                  <a:pt x="4358" y="1024"/>
                  <a:pt x="2703" y="2703"/>
                </a:cubicBezTo>
                <a:cubicBezTo>
                  <a:pt x="1036" y="4358"/>
                  <a:pt x="0" y="6668"/>
                  <a:pt x="0" y="9204"/>
                </a:cubicBezTo>
                <a:cubicBezTo>
                  <a:pt x="0" y="14288"/>
                  <a:pt x="4120" y="18407"/>
                  <a:pt x="9204" y="18407"/>
                </a:cubicBezTo>
                <a:lnTo>
                  <a:pt x="30218" y="18407"/>
                </a:lnTo>
                <a:lnTo>
                  <a:pt x="30218" y="0"/>
                </a:ln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500"/>
          </a:p>
        </p:txBody>
      </p:sp>
      <p:sp>
        <p:nvSpPr>
          <p:cNvPr id="247" name="Google Shape;247;g11edbdddc18_0_23"/>
          <p:cNvSpPr/>
          <p:nvPr/>
        </p:nvSpPr>
        <p:spPr>
          <a:xfrm flipH="1">
            <a:off x="5025595" y="2705788"/>
            <a:ext cx="2564893" cy="733519"/>
          </a:xfrm>
          <a:custGeom>
            <a:rect b="b" l="l" r="r" t="t"/>
            <a:pathLst>
              <a:path extrusionOk="0" h="26671" w="103371">
                <a:moveTo>
                  <a:pt x="1" y="1"/>
                </a:moveTo>
                <a:lnTo>
                  <a:pt x="1" y="26671"/>
                </a:lnTo>
                <a:lnTo>
                  <a:pt x="91298" y="26671"/>
                </a:lnTo>
                <a:cubicBezTo>
                  <a:pt x="97965" y="26671"/>
                  <a:pt x="103371" y="21265"/>
                  <a:pt x="103371" y="14598"/>
                </a:cubicBezTo>
                <a:lnTo>
                  <a:pt x="103371" y="12074"/>
                </a:lnTo>
                <a:cubicBezTo>
                  <a:pt x="103371" y="5406"/>
                  <a:pt x="97965" y="1"/>
                  <a:pt x="912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Open Sans"/>
                <a:ea typeface="Open Sans"/>
                <a:cs typeface="Open Sans"/>
                <a:sym typeface="Open Sans"/>
              </a:rPr>
              <a:t>Sensitive to noise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g11edbdddc18_0_23"/>
          <p:cNvSpPr/>
          <p:nvPr/>
        </p:nvSpPr>
        <p:spPr>
          <a:xfrm flipH="1">
            <a:off x="7590469" y="2841165"/>
            <a:ext cx="535405" cy="462777"/>
          </a:xfrm>
          <a:custGeom>
            <a:rect b="b" l="l" r="r" t="t"/>
            <a:pathLst>
              <a:path extrusionOk="0" h="18408" w="30219">
                <a:moveTo>
                  <a:pt x="9204" y="0"/>
                </a:moveTo>
                <a:cubicBezTo>
                  <a:pt x="6668" y="0"/>
                  <a:pt x="4358" y="1024"/>
                  <a:pt x="2703" y="2703"/>
                </a:cubicBezTo>
                <a:cubicBezTo>
                  <a:pt x="1036" y="4358"/>
                  <a:pt x="0" y="6668"/>
                  <a:pt x="0" y="9204"/>
                </a:cubicBezTo>
                <a:cubicBezTo>
                  <a:pt x="0" y="14288"/>
                  <a:pt x="4120" y="18407"/>
                  <a:pt x="9204" y="18407"/>
                </a:cubicBezTo>
                <a:lnTo>
                  <a:pt x="30218" y="18407"/>
                </a:lnTo>
                <a:lnTo>
                  <a:pt x="30218" y="0"/>
                </a:ln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pt-PT">
                <a:solidFill>
                  <a:srgbClr val="CC0000"/>
                </a:solidFill>
              </a:rPr>
              <a:t>S</a:t>
            </a:r>
            <a:r>
              <a:rPr lang="pt-PT"/>
              <a:t>imultaneous </a:t>
            </a:r>
            <a:r>
              <a:rPr b="1" lang="pt-PT">
                <a:solidFill>
                  <a:srgbClr val="E69138"/>
                </a:solidFill>
              </a:rPr>
              <a:t>L</a:t>
            </a:r>
            <a:r>
              <a:rPr lang="pt-PT"/>
              <a:t>ocation </a:t>
            </a:r>
            <a:r>
              <a:rPr b="1" lang="pt-PT">
                <a:solidFill>
                  <a:srgbClr val="6AA84F"/>
                </a:solidFill>
              </a:rPr>
              <a:t>A</a:t>
            </a:r>
            <a:r>
              <a:rPr lang="pt-PT"/>
              <a:t>nd </a:t>
            </a:r>
            <a:r>
              <a:rPr b="1" lang="pt-PT">
                <a:solidFill>
                  <a:srgbClr val="3C78D8"/>
                </a:solidFill>
              </a:rPr>
              <a:t>M</a:t>
            </a:r>
            <a:r>
              <a:rPr lang="pt-PT"/>
              <a:t>apping</a:t>
            </a:r>
            <a:endParaRPr/>
          </a:p>
        </p:txBody>
      </p:sp>
      <p:sp>
        <p:nvSpPr>
          <p:cNvPr id="69" name="Google Shape;69;p3"/>
          <p:cNvSpPr txBox="1"/>
          <p:nvPr>
            <p:ph idx="1" type="body"/>
          </p:nvPr>
        </p:nvSpPr>
        <p:spPr>
          <a:xfrm>
            <a:off x="311700" y="1225225"/>
            <a:ext cx="5031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PT"/>
              <a:t>Goal</a:t>
            </a:r>
            <a:r>
              <a:rPr lang="pt-PT"/>
              <a:t> – map an environment navigated by and autonomous vehicle, while simultaneously locating it in the map;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pt-PT"/>
              <a:t>Challenges: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No access to pre-existing maps or external devices;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Focus on sub-aquatic SLAM ⇒ difficult access and extra data noise;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PT"/>
              <a:t>Datasets</a:t>
            </a:r>
            <a:r>
              <a:rPr lang="pt-PT"/>
              <a:t> – the group will have access to sonar data measured by CRAS.</a:t>
            </a:r>
            <a:endParaRPr/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600" y="1410688"/>
            <a:ext cx="3488700" cy="261376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/>
        </p:nvSpPr>
        <p:spPr>
          <a:xfrm>
            <a:off x="5343600" y="4024450"/>
            <a:ext cx="34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PT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1. </a:t>
            </a:r>
            <a:r>
              <a:rPr b="0" i="0" lang="pt-PT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UAV used to collect the datasets.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f062d1177_0_3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Noise Reduction Methods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f062d1177_0_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Computer Vision Similarities</a:t>
            </a:r>
            <a:r>
              <a:rPr lang="pt-PT" sz="3700"/>
              <a:t> [4][5]</a:t>
            </a:r>
            <a:endParaRPr sz="3700"/>
          </a:p>
        </p:txBody>
      </p:sp>
      <p:sp>
        <p:nvSpPr>
          <p:cNvPr id="259" name="Google Shape;259;g11f062d1177_0_38"/>
          <p:cNvSpPr txBox="1"/>
          <p:nvPr>
            <p:ph idx="1" type="body"/>
          </p:nvPr>
        </p:nvSpPr>
        <p:spPr>
          <a:xfrm>
            <a:off x="311700" y="1225225"/>
            <a:ext cx="85206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Consider sonar data as a one channel image that has noise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Treat noise with computer vision algorithms</a:t>
            </a:r>
            <a:endParaRPr/>
          </a:p>
        </p:txBody>
      </p:sp>
      <p:sp>
        <p:nvSpPr>
          <p:cNvPr id="260" name="Google Shape;260;g11f062d1177_0_38"/>
          <p:cNvSpPr txBox="1"/>
          <p:nvPr/>
        </p:nvSpPr>
        <p:spPr>
          <a:xfrm>
            <a:off x="5677650" y="3949452"/>
            <a:ext cx="196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26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Sonar data with noise and with reduced noise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" name="Google Shape;261;g11f062d117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25" y="2195794"/>
            <a:ext cx="3179450" cy="17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1f062d1177_0_38"/>
          <p:cNvSpPr txBox="1"/>
          <p:nvPr/>
        </p:nvSpPr>
        <p:spPr>
          <a:xfrm>
            <a:off x="1350750" y="3949477"/>
            <a:ext cx="196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Image with and without noise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3" name="Google Shape;263;g11f062d1177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150" y="2195800"/>
            <a:ext cx="1753675" cy="17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1f062d1177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1775" y="2195788"/>
            <a:ext cx="1753675" cy="17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f062d1177_0_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C.V. Smoothing Filters</a:t>
            </a:r>
            <a:endParaRPr/>
          </a:p>
        </p:txBody>
      </p:sp>
      <p:sp>
        <p:nvSpPr>
          <p:cNvPr id="270" name="Google Shape;270;g11f062d1177_0_47"/>
          <p:cNvSpPr txBox="1"/>
          <p:nvPr>
            <p:ph idx="1" type="body"/>
          </p:nvPr>
        </p:nvSpPr>
        <p:spPr>
          <a:xfrm>
            <a:off x="279475" y="1147225"/>
            <a:ext cx="53169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Use blurring to reduce noise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Improves drastically edge detection</a:t>
            </a:r>
            <a:endParaRPr/>
          </a:p>
        </p:txBody>
      </p:sp>
      <p:pic>
        <p:nvPicPr>
          <p:cNvPr id="271" name="Google Shape;271;g11f062d1177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00" y="2527648"/>
            <a:ext cx="1969700" cy="194445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1f062d1177_0_47"/>
          <p:cNvSpPr txBox="1"/>
          <p:nvPr/>
        </p:nvSpPr>
        <p:spPr>
          <a:xfrm>
            <a:off x="366700" y="4472100"/>
            <a:ext cx="217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27. </a:t>
            </a:r>
            <a:r>
              <a:rPr b="0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Dataset representation in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Cartesian</a:t>
            </a:r>
            <a:r>
              <a:rPr b="0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coordinates.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3" name="Google Shape;273;g11f062d1177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675" y="2527646"/>
            <a:ext cx="1888000" cy="1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1f062d1177_0_47"/>
          <p:cNvSpPr txBox="1"/>
          <p:nvPr/>
        </p:nvSpPr>
        <p:spPr>
          <a:xfrm>
            <a:off x="2674375" y="4472106"/>
            <a:ext cx="19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28.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Gaussian filter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5" name="Google Shape;275;g11f062d1177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1050" y="2527646"/>
            <a:ext cx="1888000" cy="1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1f062d1177_0_47"/>
          <p:cNvSpPr txBox="1"/>
          <p:nvPr/>
        </p:nvSpPr>
        <p:spPr>
          <a:xfrm>
            <a:off x="4880150" y="4472106"/>
            <a:ext cx="19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29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Median filter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7" name="Google Shape;277;g11f062d1177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6425" y="2527647"/>
            <a:ext cx="1888000" cy="1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1f062d1177_0_47"/>
          <p:cNvSpPr txBox="1"/>
          <p:nvPr/>
        </p:nvSpPr>
        <p:spPr>
          <a:xfrm>
            <a:off x="7065525" y="4472106"/>
            <a:ext cx="19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30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Mean filter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9" name="Google Shape;279;g11f062d1177_0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6600" y="200725"/>
            <a:ext cx="2958575" cy="20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1f062d1177_0_47"/>
          <p:cNvSpPr txBox="1"/>
          <p:nvPr/>
        </p:nvSpPr>
        <p:spPr>
          <a:xfrm>
            <a:off x="6150988" y="2148099"/>
            <a:ext cx="196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900">
                <a:latin typeface="Open Sans"/>
                <a:ea typeface="Open Sans"/>
                <a:cs typeface="Open Sans"/>
                <a:sym typeface="Open Sans"/>
              </a:rPr>
              <a:t>31</a:t>
            </a:r>
            <a:r>
              <a:rPr b="1" lang="pt-PT" sz="90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900">
                <a:latin typeface="Open Sans"/>
                <a:ea typeface="Open Sans"/>
                <a:cs typeface="Open Sans"/>
                <a:sym typeface="Open Sans"/>
              </a:rPr>
              <a:t>Convolution visualized</a:t>
            </a:r>
            <a:endParaRPr i="0" sz="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0563dd348_0_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C.V. Smoothing Filters</a:t>
            </a:r>
            <a:endParaRPr/>
          </a:p>
        </p:txBody>
      </p:sp>
      <p:sp>
        <p:nvSpPr>
          <p:cNvPr id="286" name="Google Shape;286;g120563dd348_0_7"/>
          <p:cNvSpPr txBox="1"/>
          <p:nvPr/>
        </p:nvSpPr>
        <p:spPr>
          <a:xfrm>
            <a:off x="6462725" y="2262494"/>
            <a:ext cx="19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34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Gaussian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g120563dd348_0_7"/>
          <p:cNvSpPr txBox="1"/>
          <p:nvPr/>
        </p:nvSpPr>
        <p:spPr>
          <a:xfrm>
            <a:off x="4499750" y="4144669"/>
            <a:ext cx="19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35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Median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g120563dd348_0_7"/>
          <p:cNvSpPr txBox="1"/>
          <p:nvPr/>
        </p:nvSpPr>
        <p:spPr>
          <a:xfrm>
            <a:off x="6462725" y="4144669"/>
            <a:ext cx="196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36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Mean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9" name="Google Shape;289;g120563dd34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017" y="2601232"/>
            <a:ext cx="943200" cy="154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20563dd348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050" y="2601235"/>
            <a:ext cx="943200" cy="1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20563dd348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6035" y="719067"/>
            <a:ext cx="943200" cy="154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20563dd348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050" y="719067"/>
            <a:ext cx="943200" cy="154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20563dd348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888" y="1213725"/>
            <a:ext cx="3133026" cy="31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20563dd348_0_7"/>
          <p:cNvSpPr txBox="1"/>
          <p:nvPr/>
        </p:nvSpPr>
        <p:spPr>
          <a:xfrm>
            <a:off x="553350" y="4413250"/>
            <a:ext cx="326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32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Original scan image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g120563dd348_0_7"/>
          <p:cNvSpPr txBox="1"/>
          <p:nvPr/>
        </p:nvSpPr>
        <p:spPr>
          <a:xfrm>
            <a:off x="4570400" y="2262500"/>
            <a:ext cx="182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33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Original selection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f062d1177_0_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Extended Kalman Filter</a:t>
            </a:r>
            <a:endParaRPr/>
          </a:p>
        </p:txBody>
      </p:sp>
      <p:sp>
        <p:nvSpPr>
          <p:cNvPr id="301" name="Google Shape;301;g11f062d1177_0_54"/>
          <p:cNvSpPr txBox="1"/>
          <p:nvPr>
            <p:ph idx="1" type="body"/>
          </p:nvPr>
        </p:nvSpPr>
        <p:spPr>
          <a:xfrm>
            <a:off x="311700" y="1225225"/>
            <a:ext cx="58197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Define the system state - A full sonar scan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Define model - function describing sonar/environment movement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Derive new state from measurements and estimation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Measurement - New sonar scan (new state)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Estimate - From function and old state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Estimate</a:t>
            </a:r>
            <a:r>
              <a:rPr lang="pt-PT"/>
              <a:t> new state from measurements and previous state</a:t>
            </a:r>
            <a:endParaRPr/>
          </a:p>
        </p:txBody>
      </p:sp>
      <p:sp>
        <p:nvSpPr>
          <p:cNvPr id="302" name="Google Shape;302;g11f062d1177_0_54"/>
          <p:cNvSpPr txBox="1"/>
          <p:nvPr/>
        </p:nvSpPr>
        <p:spPr>
          <a:xfrm>
            <a:off x="5832125" y="3555000"/>
            <a:ext cx="28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37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Kalman filter algorithm visualize [6]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3" name="Google Shape;303;g11f062d1177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675" y="1547561"/>
            <a:ext cx="3962100" cy="20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f46e13d30_0_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Extended Kalman Filter - Problems</a:t>
            </a:r>
            <a:endParaRPr/>
          </a:p>
        </p:txBody>
      </p:sp>
      <p:sp>
        <p:nvSpPr>
          <p:cNvPr id="309" name="Google Shape;309;g11f46e13d30_0_21"/>
          <p:cNvSpPr txBox="1"/>
          <p:nvPr>
            <p:ph idx="1" type="body"/>
          </p:nvPr>
        </p:nvSpPr>
        <p:spPr>
          <a:xfrm>
            <a:off x="311700" y="1225225"/>
            <a:ext cx="58197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Need to derive model from a set of feature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Need to extract these points from data and identify them properly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PT"/>
              <a:t>Complex problem - Requires line and corner detection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PT"/>
              <a:t>Part of the localization part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PT"/>
              <a:t>Out of scope for this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Movement function </a:t>
            </a:r>
            <a:r>
              <a:rPr lang="pt-PT"/>
              <a:t>must be linear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Requires Taylor series to linearize the model</a:t>
            </a:r>
            <a:endParaRPr/>
          </a:p>
        </p:txBody>
      </p:sp>
      <p:pic>
        <p:nvPicPr>
          <p:cNvPr id="310" name="Google Shape;310;g11f46e13d30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00" y="1487700"/>
            <a:ext cx="3423375" cy="25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1f46e13d30_0_21"/>
          <p:cNvSpPr txBox="1"/>
          <p:nvPr/>
        </p:nvSpPr>
        <p:spPr>
          <a:xfrm>
            <a:off x="5996839" y="3966425"/>
            <a:ext cx="280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38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Kalman filter steps described [6]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f46e13d30_0_32"/>
          <p:cNvSpPr txBox="1"/>
          <p:nvPr>
            <p:ph type="title"/>
          </p:nvPr>
        </p:nvSpPr>
        <p:spPr>
          <a:xfrm>
            <a:off x="680175" y="337975"/>
            <a:ext cx="295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E.K.F.</a:t>
            </a:r>
            <a:endParaRPr/>
          </a:p>
        </p:txBody>
      </p:sp>
      <p:sp>
        <p:nvSpPr>
          <p:cNvPr id="317" name="Google Shape;317;g11f46e13d30_0_32"/>
          <p:cNvSpPr/>
          <p:nvPr/>
        </p:nvSpPr>
        <p:spPr>
          <a:xfrm flipH="1">
            <a:off x="5025595" y="1777038"/>
            <a:ext cx="2564893" cy="733519"/>
          </a:xfrm>
          <a:custGeom>
            <a:rect b="b" l="l" r="r" t="t"/>
            <a:pathLst>
              <a:path extrusionOk="0" h="26671" w="103371">
                <a:moveTo>
                  <a:pt x="1" y="1"/>
                </a:moveTo>
                <a:lnTo>
                  <a:pt x="1" y="26671"/>
                </a:lnTo>
                <a:lnTo>
                  <a:pt x="91298" y="26671"/>
                </a:lnTo>
                <a:cubicBezTo>
                  <a:pt x="97965" y="26671"/>
                  <a:pt x="103371" y="21265"/>
                  <a:pt x="103371" y="14598"/>
                </a:cubicBezTo>
                <a:lnTo>
                  <a:pt x="103371" y="12074"/>
                </a:lnTo>
                <a:cubicBezTo>
                  <a:pt x="103371" y="5406"/>
                  <a:pt x="97965" y="1"/>
                  <a:pt x="912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Open Sans"/>
                <a:ea typeface="Open Sans"/>
                <a:cs typeface="Open Sans"/>
                <a:sym typeface="Open Sans"/>
              </a:rPr>
              <a:t>Easier to implement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g11f46e13d30_0_32"/>
          <p:cNvSpPr/>
          <p:nvPr/>
        </p:nvSpPr>
        <p:spPr>
          <a:xfrm flipH="1">
            <a:off x="7590469" y="1912415"/>
            <a:ext cx="535405" cy="462777"/>
          </a:xfrm>
          <a:custGeom>
            <a:rect b="b" l="l" r="r" t="t"/>
            <a:pathLst>
              <a:path extrusionOk="0" h="18408" w="30219">
                <a:moveTo>
                  <a:pt x="9204" y="0"/>
                </a:moveTo>
                <a:cubicBezTo>
                  <a:pt x="6668" y="0"/>
                  <a:pt x="4358" y="1024"/>
                  <a:pt x="2703" y="2703"/>
                </a:cubicBezTo>
                <a:cubicBezTo>
                  <a:pt x="1036" y="4358"/>
                  <a:pt x="0" y="6668"/>
                  <a:pt x="0" y="9204"/>
                </a:cubicBezTo>
                <a:cubicBezTo>
                  <a:pt x="0" y="14288"/>
                  <a:pt x="4120" y="18407"/>
                  <a:pt x="9204" y="18407"/>
                </a:cubicBezTo>
                <a:lnTo>
                  <a:pt x="30218" y="18407"/>
                </a:lnTo>
                <a:lnTo>
                  <a:pt x="30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500"/>
          </a:p>
        </p:txBody>
      </p:sp>
      <p:sp>
        <p:nvSpPr>
          <p:cNvPr id="319" name="Google Shape;319;g11f46e13d30_0_32"/>
          <p:cNvSpPr txBox="1"/>
          <p:nvPr/>
        </p:nvSpPr>
        <p:spPr>
          <a:xfrm>
            <a:off x="683763" y="1567497"/>
            <a:ext cx="28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g11f46e13d30_0_32"/>
          <p:cNvSpPr txBox="1"/>
          <p:nvPr>
            <p:ph type="title"/>
          </p:nvPr>
        </p:nvSpPr>
        <p:spPr>
          <a:xfrm>
            <a:off x="5025600" y="293875"/>
            <a:ext cx="3540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Gaussian Filter</a:t>
            </a:r>
            <a:endParaRPr/>
          </a:p>
        </p:txBody>
      </p:sp>
      <p:sp>
        <p:nvSpPr>
          <p:cNvPr id="321" name="Google Shape;321;g11f46e13d30_0_32"/>
          <p:cNvSpPr/>
          <p:nvPr/>
        </p:nvSpPr>
        <p:spPr>
          <a:xfrm flipH="1">
            <a:off x="5062670" y="3118325"/>
            <a:ext cx="2564893" cy="733519"/>
          </a:xfrm>
          <a:custGeom>
            <a:rect b="b" l="l" r="r" t="t"/>
            <a:pathLst>
              <a:path extrusionOk="0" h="26671" w="103371">
                <a:moveTo>
                  <a:pt x="1" y="1"/>
                </a:moveTo>
                <a:lnTo>
                  <a:pt x="1" y="26671"/>
                </a:lnTo>
                <a:lnTo>
                  <a:pt x="91298" y="26671"/>
                </a:lnTo>
                <a:cubicBezTo>
                  <a:pt x="97965" y="26671"/>
                  <a:pt x="103371" y="21265"/>
                  <a:pt x="103371" y="14598"/>
                </a:cubicBezTo>
                <a:lnTo>
                  <a:pt x="103371" y="12074"/>
                </a:lnTo>
                <a:cubicBezTo>
                  <a:pt x="103371" y="5406"/>
                  <a:pt x="97965" y="1"/>
                  <a:pt x="912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Open Sans"/>
                <a:ea typeface="Open Sans"/>
                <a:cs typeface="Open Sans"/>
                <a:sym typeface="Open Sans"/>
              </a:rPr>
              <a:t>Doesn’t take movement into account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g11f46e13d30_0_32"/>
          <p:cNvSpPr/>
          <p:nvPr/>
        </p:nvSpPr>
        <p:spPr>
          <a:xfrm flipH="1">
            <a:off x="7627544" y="3253703"/>
            <a:ext cx="535405" cy="462777"/>
          </a:xfrm>
          <a:custGeom>
            <a:rect b="b" l="l" r="r" t="t"/>
            <a:pathLst>
              <a:path extrusionOk="0" h="18408" w="30219">
                <a:moveTo>
                  <a:pt x="9204" y="0"/>
                </a:moveTo>
                <a:cubicBezTo>
                  <a:pt x="6668" y="0"/>
                  <a:pt x="4358" y="1024"/>
                  <a:pt x="2703" y="2703"/>
                </a:cubicBezTo>
                <a:cubicBezTo>
                  <a:pt x="1036" y="4358"/>
                  <a:pt x="0" y="6668"/>
                  <a:pt x="0" y="9204"/>
                </a:cubicBezTo>
                <a:cubicBezTo>
                  <a:pt x="0" y="14288"/>
                  <a:pt x="4120" y="18407"/>
                  <a:pt x="9204" y="18407"/>
                </a:cubicBezTo>
                <a:lnTo>
                  <a:pt x="30218" y="18407"/>
                </a:lnTo>
                <a:lnTo>
                  <a:pt x="30218" y="0"/>
                </a:ln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500"/>
          </a:p>
        </p:txBody>
      </p:sp>
      <p:sp>
        <p:nvSpPr>
          <p:cNvPr id="323" name="Google Shape;323;g11f46e13d30_0_32"/>
          <p:cNvSpPr/>
          <p:nvPr/>
        </p:nvSpPr>
        <p:spPr>
          <a:xfrm flipH="1">
            <a:off x="646707" y="1777047"/>
            <a:ext cx="2564893" cy="733519"/>
          </a:xfrm>
          <a:custGeom>
            <a:rect b="b" l="l" r="r" t="t"/>
            <a:pathLst>
              <a:path extrusionOk="0" h="26671" w="103371">
                <a:moveTo>
                  <a:pt x="1" y="1"/>
                </a:moveTo>
                <a:lnTo>
                  <a:pt x="1" y="26671"/>
                </a:lnTo>
                <a:lnTo>
                  <a:pt x="91298" y="26671"/>
                </a:lnTo>
                <a:cubicBezTo>
                  <a:pt x="97965" y="26671"/>
                  <a:pt x="103371" y="21265"/>
                  <a:pt x="103371" y="14598"/>
                </a:cubicBezTo>
                <a:lnTo>
                  <a:pt x="103371" y="12074"/>
                </a:lnTo>
                <a:cubicBezTo>
                  <a:pt x="103371" y="5406"/>
                  <a:pt x="97965" y="1"/>
                  <a:pt x="912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Much more accurate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g11f46e13d30_0_32"/>
          <p:cNvSpPr/>
          <p:nvPr/>
        </p:nvSpPr>
        <p:spPr>
          <a:xfrm flipH="1">
            <a:off x="3211582" y="1912424"/>
            <a:ext cx="535405" cy="462777"/>
          </a:xfrm>
          <a:custGeom>
            <a:rect b="b" l="l" r="r" t="t"/>
            <a:pathLst>
              <a:path extrusionOk="0" h="18408" w="30219">
                <a:moveTo>
                  <a:pt x="9204" y="0"/>
                </a:moveTo>
                <a:cubicBezTo>
                  <a:pt x="6668" y="0"/>
                  <a:pt x="4358" y="1024"/>
                  <a:pt x="2703" y="2703"/>
                </a:cubicBezTo>
                <a:cubicBezTo>
                  <a:pt x="1036" y="4358"/>
                  <a:pt x="0" y="6668"/>
                  <a:pt x="0" y="9204"/>
                </a:cubicBezTo>
                <a:cubicBezTo>
                  <a:pt x="0" y="14288"/>
                  <a:pt x="4120" y="18407"/>
                  <a:pt x="9204" y="18407"/>
                </a:cubicBezTo>
                <a:lnTo>
                  <a:pt x="30218" y="18407"/>
                </a:lnTo>
                <a:lnTo>
                  <a:pt x="30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500"/>
          </a:p>
        </p:txBody>
      </p:sp>
      <p:sp>
        <p:nvSpPr>
          <p:cNvPr id="325" name="Google Shape;325;g11f46e13d30_0_32"/>
          <p:cNvSpPr txBox="1"/>
          <p:nvPr/>
        </p:nvSpPr>
        <p:spPr>
          <a:xfrm>
            <a:off x="683763" y="2908775"/>
            <a:ext cx="28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g11f46e13d30_0_32"/>
          <p:cNvSpPr/>
          <p:nvPr/>
        </p:nvSpPr>
        <p:spPr>
          <a:xfrm flipH="1">
            <a:off x="646707" y="3118325"/>
            <a:ext cx="2564893" cy="733519"/>
          </a:xfrm>
          <a:custGeom>
            <a:rect b="b" l="l" r="r" t="t"/>
            <a:pathLst>
              <a:path extrusionOk="0" h="26671" w="103371">
                <a:moveTo>
                  <a:pt x="1" y="1"/>
                </a:moveTo>
                <a:lnTo>
                  <a:pt x="1" y="26671"/>
                </a:lnTo>
                <a:lnTo>
                  <a:pt x="91298" y="26671"/>
                </a:lnTo>
                <a:cubicBezTo>
                  <a:pt x="97965" y="26671"/>
                  <a:pt x="103371" y="21265"/>
                  <a:pt x="103371" y="14598"/>
                </a:cubicBezTo>
                <a:lnTo>
                  <a:pt x="103371" y="12074"/>
                </a:lnTo>
                <a:cubicBezTo>
                  <a:pt x="103371" y="5406"/>
                  <a:pt x="97965" y="1"/>
                  <a:pt x="9129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Requires feature point extraction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g11f46e13d30_0_32"/>
          <p:cNvSpPr/>
          <p:nvPr/>
        </p:nvSpPr>
        <p:spPr>
          <a:xfrm flipH="1">
            <a:off x="3211582" y="3253703"/>
            <a:ext cx="535405" cy="462777"/>
          </a:xfrm>
          <a:custGeom>
            <a:rect b="b" l="l" r="r" t="t"/>
            <a:pathLst>
              <a:path extrusionOk="0" h="18408" w="30219">
                <a:moveTo>
                  <a:pt x="9204" y="0"/>
                </a:moveTo>
                <a:cubicBezTo>
                  <a:pt x="6668" y="0"/>
                  <a:pt x="4358" y="1024"/>
                  <a:pt x="2703" y="2703"/>
                </a:cubicBezTo>
                <a:cubicBezTo>
                  <a:pt x="1036" y="4358"/>
                  <a:pt x="0" y="6668"/>
                  <a:pt x="0" y="9204"/>
                </a:cubicBezTo>
                <a:cubicBezTo>
                  <a:pt x="0" y="14288"/>
                  <a:pt x="4120" y="18407"/>
                  <a:pt x="9204" y="18407"/>
                </a:cubicBezTo>
                <a:lnTo>
                  <a:pt x="30218" y="18407"/>
                </a:lnTo>
                <a:lnTo>
                  <a:pt x="30218" y="0"/>
                </a:ln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f062d1177_0_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Efficiency</a:t>
            </a:r>
            <a:r>
              <a:rPr lang="pt-PT"/>
              <a:t> Challenges</a:t>
            </a:r>
            <a:endParaRPr/>
          </a:p>
        </p:txBody>
      </p:sp>
      <p:sp>
        <p:nvSpPr>
          <p:cNvPr id="333" name="Google Shape;333;g11f062d1177_0_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Algorithms need to run under some constraints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40 ms per beam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200 beams per scan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Noise reduction algorithms need a full scan to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For instance, smoothing filters and E.K.F.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Possible efficiency/accuracy tradeoffs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04a1f508c_0_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References</a:t>
            </a:r>
            <a:endParaRPr/>
          </a:p>
        </p:txBody>
      </p:sp>
      <p:sp>
        <p:nvSpPr>
          <p:cNvPr id="339" name="Google Shape;339;g1204a1f508c_0_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[1]</a:t>
            </a:r>
            <a:r>
              <a:rPr lang="pt-PT"/>
              <a:t> - </a:t>
            </a:r>
            <a:r>
              <a:rPr lang="pt-PT" sz="1400"/>
              <a:t> Real Time Obstacle Detection in a Water Tank Environment and its Experimental Study - </a:t>
            </a:r>
            <a:r>
              <a:rPr lang="pt-PT" sz="1400"/>
              <a:t>Ji-Hong Li, Mun-Jik Lee, Won-Seok Lee, Jung-Tae Kim, </a:t>
            </a:r>
            <a:r>
              <a:rPr lang="pt-PT" sz="1400"/>
              <a:t>H</a:t>
            </a:r>
            <a:r>
              <a:rPr lang="pt-PT" sz="1400"/>
              <a:t>yung-Joo Kang, Jin-Ho Suh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[2]</a:t>
            </a:r>
            <a:r>
              <a:rPr lang="pt-PT"/>
              <a:t> -</a:t>
            </a:r>
            <a:r>
              <a:rPr lang="pt-PT" sz="1400"/>
              <a:t> </a:t>
            </a:r>
            <a:r>
              <a:rPr lang="pt-PT" sz="1400"/>
              <a:t>Underwater mapping using a SONAR - João </a:t>
            </a:r>
            <a:r>
              <a:rPr lang="pt-PT" sz="1400"/>
              <a:t>Fula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[3]</a:t>
            </a:r>
            <a:r>
              <a:rPr lang="pt-PT" sz="1400"/>
              <a:t> - Bottom Tracking Method Based on LOG/Canny and the Threshold Method for Side-scan Sonar - Shengping Wang, Hongtao Li, Xiaoyu Li, Jiansong Yang and Quanhong Feng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[4] </a:t>
            </a:r>
            <a:r>
              <a:rPr lang="pt-PT"/>
              <a:t>- </a:t>
            </a:r>
            <a:r>
              <a:rPr lang="pt-PT" sz="1400"/>
              <a:t> Automatic target detection of sonar images using multi-modal threshold and connected component theory - Subhra Kanti Das, Soma Banerjee, Dibyendu Pal, Sambhunath Nandy, Sankar Nath Shome &amp; Somnath Mukherjee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[5] </a:t>
            </a:r>
            <a:r>
              <a:rPr lang="pt-PT"/>
              <a:t>-</a:t>
            </a:r>
            <a:r>
              <a:rPr lang="pt-PT" sz="1400"/>
              <a:t> Techniques adopted in the post processing of active sonar data from Royapuram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site-off Chennai - Mahimol Eldhose, Dhilsha Rajapan, Shijo Zacharia, D.S. Sreedev &amp; M. A. Atmanand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[6]</a:t>
            </a:r>
            <a:r>
              <a:rPr lang="pt-PT"/>
              <a:t> -</a:t>
            </a:r>
            <a:r>
              <a:rPr lang="pt-PT" sz="1400"/>
              <a:t> Kalman Filter - </a:t>
            </a:r>
            <a:r>
              <a:rPr lang="pt-PT" sz="1400" u="sng">
                <a:solidFill>
                  <a:schemeClr val="hlink"/>
                </a:solidFill>
                <a:hlinkClick r:id="rId3"/>
              </a:rPr>
              <a:t>Wikipedia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f4c003aa0_0_3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ee7ee7bb8_0_1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Roadmap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7" name="Google Shape;77;g11ee7ee7bb8_0_131"/>
          <p:cNvSpPr txBox="1"/>
          <p:nvPr>
            <p:ph idx="1" type="body"/>
          </p:nvPr>
        </p:nvSpPr>
        <p:spPr>
          <a:xfrm>
            <a:off x="311700" y="1225225"/>
            <a:ext cx="8520600" cy="3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PT"/>
              <a:t>Probabilistic Mapping Problem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/>
              <a:t>Small recap of sonar data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/>
              <a:t>Probabilistic mapping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PT"/>
              <a:t>Edge detection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/>
              <a:t>Simple threshold approach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/>
              <a:t>Canny filter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PT"/>
              <a:t>Noise Reduction Methods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/>
              <a:t>Computer vision similarities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/>
              <a:t>Kalman filter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PT"/>
              <a:t>Raycast Algorithm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/>
              <a:t>Bresenham's line Algorithm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Sonar data</a:t>
            </a:r>
            <a:endParaRPr/>
          </a:p>
        </p:txBody>
      </p:sp>
      <p:sp>
        <p:nvSpPr>
          <p:cNvPr id="83" name="Google Shape;83;p4"/>
          <p:cNvSpPr txBox="1"/>
          <p:nvPr>
            <p:ph idx="1" type="body"/>
          </p:nvPr>
        </p:nvSpPr>
        <p:spPr>
          <a:xfrm>
            <a:off x="311700" y="1225225"/>
            <a:ext cx="65508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A sonar mounted on a vehicle collects environment data;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Sonar data contains noise and other undesirable effects (e.g. multipath);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pt-PT"/>
              <a:t>Fig 2. </a:t>
            </a:r>
            <a:r>
              <a:rPr lang="pt-PT"/>
              <a:t>Illustrates the raw data of the sonar and the problems present in this data: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Reflections from the body of the vehicle (self reflections);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Multipath effects when signals go through the tank walls;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Noise affecting detection of features (e.g. tank walls and floater).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It is important to clean this data and find the distance to the first feature for each measurement.</a:t>
            </a:r>
            <a:endParaRPr/>
          </a:p>
        </p:txBody>
      </p:sp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2500" y="1147225"/>
            <a:ext cx="1969700" cy="10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2500" y="2185326"/>
            <a:ext cx="1969700" cy="194445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"/>
          <p:cNvSpPr txBox="1"/>
          <p:nvPr/>
        </p:nvSpPr>
        <p:spPr>
          <a:xfrm>
            <a:off x="6862500" y="4191084"/>
            <a:ext cx="19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2. </a:t>
            </a:r>
            <a:r>
              <a:rPr b="0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Dataset representation in polar and Cartesian coordinates.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f46e13d30_0_1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Sonar Data</a:t>
            </a:r>
            <a:endParaRPr/>
          </a:p>
        </p:txBody>
      </p:sp>
      <p:sp>
        <p:nvSpPr>
          <p:cNvPr id="92" name="Google Shape;92;g11f46e13d30_0_154"/>
          <p:cNvSpPr txBox="1"/>
          <p:nvPr>
            <p:ph idx="1" type="body"/>
          </p:nvPr>
        </p:nvSpPr>
        <p:spPr>
          <a:xfrm>
            <a:off x="311700" y="1064075"/>
            <a:ext cx="71409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Sonar rotates around itself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Sends/measures waves in a cone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But we will only consider the 2D problem in this first part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Each beam has multiple </a:t>
            </a:r>
            <a:r>
              <a:rPr lang="pt-PT"/>
              <a:t>intensities </a:t>
            </a:r>
            <a:r>
              <a:rPr lang="pt-PT"/>
              <a:t>across several </a:t>
            </a:r>
            <a:r>
              <a:rPr lang="pt-PT"/>
              <a:t>intervals</a:t>
            </a:r>
            <a:endParaRPr/>
          </a:p>
        </p:txBody>
      </p:sp>
      <p:sp>
        <p:nvSpPr>
          <p:cNvPr id="93" name="Google Shape;93;g11f46e13d30_0_154"/>
          <p:cNvSpPr txBox="1"/>
          <p:nvPr/>
        </p:nvSpPr>
        <p:spPr>
          <a:xfrm>
            <a:off x="311700" y="4446525"/>
            <a:ext cx="384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Sonar beam representation 2d [PAPER]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g11f46e13d30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95875"/>
            <a:ext cx="3547462" cy="18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1f46e13d30_0_154"/>
          <p:cNvPicPr preferRelativeResize="0"/>
          <p:nvPr/>
        </p:nvPicPr>
        <p:blipFill rotWithShape="1">
          <a:blip r:embed="rId4">
            <a:alphaModFix/>
          </a:blip>
          <a:srcRect b="7518" l="4470" r="0" t="12920"/>
          <a:stretch/>
        </p:blipFill>
        <p:spPr>
          <a:xfrm>
            <a:off x="5317325" y="2519775"/>
            <a:ext cx="3514927" cy="2035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1f46e13d30_0_154"/>
          <p:cNvSpPr txBox="1"/>
          <p:nvPr/>
        </p:nvSpPr>
        <p:spPr>
          <a:xfrm>
            <a:off x="5301038" y="4446525"/>
            <a:ext cx="354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Sonar beam representation 3d [PAPER]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f4c003aa0_0_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Map updates</a:t>
            </a:r>
            <a:endParaRPr/>
          </a:p>
        </p:txBody>
      </p:sp>
      <p:sp>
        <p:nvSpPr>
          <p:cNvPr id="102" name="Google Shape;102;g11f4c003aa0_0_8"/>
          <p:cNvSpPr txBox="1"/>
          <p:nvPr>
            <p:ph idx="1" type="body"/>
          </p:nvPr>
        </p:nvSpPr>
        <p:spPr>
          <a:xfrm>
            <a:off x="311700" y="1107025"/>
            <a:ext cx="6550800" cy="3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PT" sz="1700"/>
              <a:t>Find the first obstacle that a ray intersects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PT" sz="1700"/>
              <a:t>Update values that we know that aren’t occupied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pt-PT" sz="1700"/>
              <a:t>How do we update the probabilities?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pt-PT" sz="1700"/>
              <a:t>How do we find cells that the beam intersects?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pt-PT" sz="1700"/>
              <a:t>How do we detect that we’ve hit an obstacle?</a:t>
            </a:r>
            <a:endParaRPr b="1" sz="1700"/>
          </a:p>
        </p:txBody>
      </p:sp>
      <p:pic>
        <p:nvPicPr>
          <p:cNvPr id="103" name="Google Shape;103;g11f4c003aa0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575" y="2718225"/>
            <a:ext cx="1784800" cy="17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1f4c003aa0_0_8"/>
          <p:cNvSpPr txBox="1"/>
          <p:nvPr/>
        </p:nvSpPr>
        <p:spPr>
          <a:xfrm>
            <a:off x="1687675" y="4480150"/>
            <a:ext cx="247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5.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Sonar data in polar and Cartesian coordinates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g11f4c003aa0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825" y="1872225"/>
            <a:ext cx="2014650" cy="26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1f4c003aa0_0_8"/>
          <p:cNvSpPr txBox="1"/>
          <p:nvPr/>
        </p:nvSpPr>
        <p:spPr>
          <a:xfrm>
            <a:off x="6254250" y="4427434"/>
            <a:ext cx="196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6.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Beam cast representation[1]</a:t>
            </a:r>
            <a:endParaRPr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g11f4c003aa0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0875" y="3080137"/>
            <a:ext cx="1969700" cy="10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Probabilistic Mapping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f46e13d30_0_1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Probabilistic Mapping</a:t>
            </a:r>
            <a:r>
              <a:rPr lang="pt-PT" sz="3700"/>
              <a:t> </a:t>
            </a:r>
            <a:r>
              <a:rPr lang="pt-PT" sz="3700"/>
              <a:t>[2]</a:t>
            </a:r>
            <a:endParaRPr sz="3700"/>
          </a:p>
        </p:txBody>
      </p:sp>
      <p:sp>
        <p:nvSpPr>
          <p:cNvPr id="118" name="Google Shape;118;g11f46e13d30_0_115"/>
          <p:cNvSpPr txBox="1"/>
          <p:nvPr>
            <p:ph idx="1" type="body"/>
          </p:nvPr>
        </p:nvSpPr>
        <p:spPr>
          <a:xfrm>
            <a:off x="311700" y="1225225"/>
            <a:ext cx="65508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Use conditional </a:t>
            </a:r>
            <a:r>
              <a:rPr lang="pt-PT"/>
              <a:t>probabilities</a:t>
            </a:r>
            <a:r>
              <a:rPr lang="pt-PT"/>
              <a:t> to update map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Using </a:t>
            </a:r>
            <a:r>
              <a:rPr lang="pt-PT"/>
              <a:t>Bayes</a:t>
            </a:r>
            <a:r>
              <a:rPr lang="pt-PT"/>
              <a:t> </a:t>
            </a:r>
            <a:r>
              <a:rPr lang="pt-PT"/>
              <a:t>theorem,</a:t>
            </a:r>
            <a:r>
              <a:rPr lang="pt-PT"/>
              <a:t> we can deduce:</a:t>
            </a:r>
            <a:endParaRPr/>
          </a:p>
        </p:txBody>
      </p:sp>
      <p:pic>
        <p:nvPicPr>
          <p:cNvPr id="119" name="Google Shape;119;g11f46e13d30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975" y="3333050"/>
            <a:ext cx="539005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1f46e13d30_0_115"/>
          <p:cNvPicPr preferRelativeResize="0"/>
          <p:nvPr/>
        </p:nvPicPr>
        <p:blipFill rotWithShape="1">
          <a:blip r:embed="rId4">
            <a:alphaModFix/>
          </a:blip>
          <a:srcRect b="0" l="0" r="0" t="22916"/>
          <a:stretch/>
        </p:blipFill>
        <p:spPr>
          <a:xfrm>
            <a:off x="1540350" y="1792525"/>
            <a:ext cx="8572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1f46e13d30_0_115"/>
          <p:cNvPicPr preferRelativeResize="0"/>
          <p:nvPr/>
        </p:nvPicPr>
        <p:blipFill rotWithShape="1">
          <a:blip r:embed="rId5">
            <a:alphaModFix/>
          </a:blip>
          <a:srcRect b="21801" l="0" r="0" t="0"/>
          <a:stretch/>
        </p:blipFill>
        <p:spPr>
          <a:xfrm>
            <a:off x="4191000" y="1830935"/>
            <a:ext cx="762000" cy="2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1f46e13d30_0_115"/>
          <p:cNvPicPr preferRelativeResize="0"/>
          <p:nvPr/>
        </p:nvPicPr>
        <p:blipFill rotWithShape="1">
          <a:blip r:embed="rId6">
            <a:alphaModFix/>
          </a:blip>
          <a:srcRect b="9584" l="0" r="0" t="0"/>
          <a:stretch/>
        </p:blipFill>
        <p:spPr>
          <a:xfrm>
            <a:off x="6641625" y="1830923"/>
            <a:ext cx="1066800" cy="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11f46e13d30_0_115"/>
          <p:cNvSpPr txBox="1"/>
          <p:nvPr/>
        </p:nvSpPr>
        <p:spPr>
          <a:xfrm>
            <a:off x="1876950" y="4130850"/>
            <a:ext cx="539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Probability update formula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g11f46e13d30_0_115"/>
          <p:cNvSpPr txBox="1"/>
          <p:nvPr/>
        </p:nvSpPr>
        <p:spPr>
          <a:xfrm>
            <a:off x="834975" y="2144950"/>
            <a:ext cx="226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Probability that cell is occupied given all measurements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g11f46e13d30_0_115"/>
          <p:cNvSpPr txBox="1"/>
          <p:nvPr/>
        </p:nvSpPr>
        <p:spPr>
          <a:xfrm>
            <a:off x="3438000" y="2144925"/>
            <a:ext cx="226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Probability that cell is occupied using last measurement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11f46e13d30_0_115"/>
          <p:cNvSpPr txBox="1"/>
          <p:nvPr/>
        </p:nvSpPr>
        <p:spPr>
          <a:xfrm>
            <a:off x="6041025" y="2144938"/>
            <a:ext cx="226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Probability that cell is occupied from past measurements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f46e13d30_0_1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PT"/>
              <a:t>Probabilistic Mapping</a:t>
            </a:r>
            <a:r>
              <a:rPr lang="pt-PT" sz="3700"/>
              <a:t> [2]</a:t>
            </a:r>
            <a:endParaRPr sz="3700"/>
          </a:p>
        </p:txBody>
      </p:sp>
      <p:sp>
        <p:nvSpPr>
          <p:cNvPr id="132" name="Google Shape;132;g11f46e13d30_0_135"/>
          <p:cNvSpPr txBox="1"/>
          <p:nvPr>
            <p:ph idx="1" type="body"/>
          </p:nvPr>
        </p:nvSpPr>
        <p:spPr>
          <a:xfrm>
            <a:off x="311700" y="2507750"/>
            <a:ext cx="6550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Which can be converted to log-odds notation: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PT"/>
              <a:t>More efficient – Reduces multiplications/fractions</a:t>
            </a:r>
            <a:endParaRPr/>
          </a:p>
        </p:txBody>
      </p:sp>
      <p:pic>
        <p:nvPicPr>
          <p:cNvPr id="133" name="Google Shape;133;g11f46e13d30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75" y="1278975"/>
            <a:ext cx="539005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1f46e13d30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363" y="3431775"/>
            <a:ext cx="32385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1f46e13d30_0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475" y="3313053"/>
            <a:ext cx="22955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1f46e13d30_0_135"/>
          <p:cNvSpPr txBox="1"/>
          <p:nvPr/>
        </p:nvSpPr>
        <p:spPr>
          <a:xfrm>
            <a:off x="766050" y="2043938"/>
            <a:ext cx="539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11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Probability update formula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g11f46e13d30_0_135"/>
          <p:cNvSpPr txBox="1"/>
          <p:nvPr/>
        </p:nvSpPr>
        <p:spPr>
          <a:xfrm>
            <a:off x="859163" y="3860238"/>
            <a:ext cx="315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12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Probability update formula in log odds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g11f46e13d30_0_135"/>
          <p:cNvSpPr txBox="1"/>
          <p:nvPr/>
        </p:nvSpPr>
        <p:spPr>
          <a:xfrm>
            <a:off x="4824438" y="3860250"/>
            <a:ext cx="229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Fig </a:t>
            </a:r>
            <a:r>
              <a:rPr b="1" lang="pt-PT" sz="1000">
                <a:latin typeface="Open Sans"/>
                <a:ea typeface="Open Sans"/>
                <a:cs typeface="Open Sans"/>
                <a:sym typeface="Open Sans"/>
              </a:rPr>
              <a:t>13</a:t>
            </a:r>
            <a:r>
              <a:rPr b="1" i="0" lang="pt-PT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Log odds</a:t>
            </a:r>
            <a:r>
              <a:rPr lang="pt-PT" sz="1000">
                <a:latin typeface="Open Sans"/>
                <a:ea typeface="Open Sans"/>
                <a:cs typeface="Open Sans"/>
                <a:sym typeface="Open Sans"/>
              </a:rPr>
              <a:t> formula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